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28"/>
  </p:notesMasterIdLst>
  <p:handoutMasterIdLst>
    <p:handoutMasterId r:id="rId29"/>
  </p:handoutMasterIdLst>
  <p:sldIdLst>
    <p:sldId id="276" r:id="rId5"/>
    <p:sldId id="257" r:id="rId6"/>
    <p:sldId id="316" r:id="rId7"/>
    <p:sldId id="299" r:id="rId8"/>
    <p:sldId id="301" r:id="rId9"/>
    <p:sldId id="302" r:id="rId10"/>
    <p:sldId id="305" r:id="rId11"/>
    <p:sldId id="306" r:id="rId12"/>
    <p:sldId id="309" r:id="rId13"/>
    <p:sldId id="310" r:id="rId14"/>
    <p:sldId id="311" r:id="rId15"/>
    <p:sldId id="312" r:id="rId16"/>
    <p:sldId id="279" r:id="rId17"/>
    <p:sldId id="317" r:id="rId18"/>
    <p:sldId id="300" r:id="rId19"/>
    <p:sldId id="303" r:id="rId20"/>
    <p:sldId id="304" r:id="rId21"/>
    <p:sldId id="307" r:id="rId22"/>
    <p:sldId id="308" r:id="rId23"/>
    <p:sldId id="313" r:id="rId24"/>
    <p:sldId id="314" r:id="rId25"/>
    <p:sldId id="315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6327" autoAdjust="0"/>
  </p:normalViewPr>
  <p:slideViewPr>
    <p:cSldViewPr snapToGrid="0">
      <p:cViewPr varScale="1">
        <p:scale>
          <a:sx n="90" d="100"/>
          <a:sy n="90" d="100"/>
        </p:scale>
        <p:origin x="62" y="72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1C908-2A1A-3203-2BAC-B1F221959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6B3A0-3747-E9C2-5DDC-FFE56AB83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86099-818E-D51A-72DB-FAE9D4B7F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DF95C-D9FF-C2AC-081C-03A5242F3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5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5E6D4-06D1-75E5-AA0C-D68D69D1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388AB-6F02-1D2D-156C-37F16854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94D7A-6C25-11B8-3712-F1F5D6620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9F0A1-4AC5-306D-9EBC-F442283DA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97BF7-E96E-55D6-5A6D-A9209F5C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F92D2-4A70-53B1-894B-2E3A3EBC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856FA-B87D-2695-B842-F55E0E0EC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DB6F3-571E-854D-B7C5-14B617D8D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3E108-AD02-BD98-B1DD-9C63C7FD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59FD4-E197-8827-FE2C-5DDE692C2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0973C-E493-D101-B2EC-7C9F91FE3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12FCD-C3AD-6E2B-7F29-AD35DB709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91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5EAC-D832-F048-93F9-E7E62CB4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57EA2-1FC3-5382-B5DD-929C75C84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35434-B2ED-3DBC-7C0E-63D256082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8872B-E3A5-1055-0471-5FE75A609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21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C840F-B023-747D-12B6-0AE20F220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56B92-05C0-F067-F804-D0CE4E95D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5265A-FA47-4591-248D-E2C022C9F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336D3-9C76-B4AA-06E2-4C815F92E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2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E319-EE4A-2F68-CB75-13764013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EEB37-F2A2-EB3A-1742-6B831D8F4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2C3DC-1F49-19DA-D022-94E857F02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CF03F-8CC5-236C-51DA-305F285BC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2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C2B4-C2FF-93DE-E83E-30D72B36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3CD00-25BE-E40D-1551-612DCF82F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B0F5-3D17-CB1D-FCC9-14389FE70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E4D19-0EAD-316B-D53A-9B65A65FE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47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FB3DF-E041-8E55-1455-0C9C22D30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2E4B9-A956-5124-817B-FA6173734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9F7E1-F2A2-19D5-33EF-B840CB30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9148-9297-B70D-0941-36371DE2A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5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F8912-23C8-A6DC-DA8A-E101B248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9675-9C3A-E2BD-B9FD-344AD6114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181E-BF68-7228-0C3E-14F6FC036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3B197-82FB-B855-D702-4D1993890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1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22914-ACB3-AA7E-1116-0794B40A0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64FB8-F4F8-91F0-9126-32AA17C9E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D69B7-195F-F790-A639-1A0573E6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75269-AD6D-1F64-6E26-46A8073E4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12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93A6-68B5-073F-E147-C69F19C5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FAB91-7C27-80D3-3808-DD956BAB8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9D0B6-6B6A-20F6-39B6-4638BD8B4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1DD9F-0039-80C9-E223-71877FE85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62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B4F9-792F-26FF-5A57-FDDE5512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38930-96A9-5B85-0A45-E6498D28E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D5253-557B-EEFB-FCCC-DE5C9A251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5BF47-4A2B-6071-8D70-5D3446943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2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1E38-8882-C904-2B4B-8C598547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21393-9780-18DC-71EA-6452788A2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7CF4C-C187-B4B3-C750-8E10D85E8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1FEE1-995A-1D21-BAA6-F13F91FC1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9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05505-4239-9DEC-2D0E-46D531717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C0BFC-32C8-684C-B3E2-8BCA76D27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7C664-5084-E970-34C3-39E69812F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72E0-C8B6-D93F-A95C-D7F5E5ACC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ED85-49D3-F68C-531D-216DC23E9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0D6D9-6965-92EA-194D-3562EAE8F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D32F-C83B-02FB-F843-C93D333A7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30BE1-7C52-AC55-F5D0-F485C0BF8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04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FAFC-A802-6338-DB51-1D0DD6DC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A278E-85FF-8ADD-1ED6-5200C580A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0646B-E7BF-3980-2693-4CD2755D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106F-A1F1-D5ED-8062-006C7C300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6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8772-0112-5282-20D4-D3CAE1BF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F1818-7E3A-68ED-59B0-803EFCEDD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FAD00-5F33-CF82-6AB0-2CA773DF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4D06-8FEC-7B74-A853-D2E59D890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1D0A-9EF7-2830-01FF-B4C3108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4F712-4EC6-0CBF-66FA-2A73BB0D5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849C5-23C1-1BFD-5C08-B81F1718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A1C4-DEAD-C79E-49F2-B44FEA067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9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2761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711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377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25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7773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00405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30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709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877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802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873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688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26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1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8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1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6" r:id="rId1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Database Design with Entity-Relationship and Logical Models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3D8C9-DD4A-301C-8CE6-0FBA8220BCAB}"/>
              </a:ext>
            </a:extLst>
          </p:cNvPr>
          <p:cNvSpPr txBox="1"/>
          <p:nvPr/>
        </p:nvSpPr>
        <p:spPr>
          <a:xfrm>
            <a:off x="9811265" y="247135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lgerian" panose="04020705040A02060702" pitchFamily="82" charset="0"/>
              </a:rPr>
              <a:t>KOWSHAL SUGUNARAJAH</a:t>
            </a:r>
          </a:p>
          <a:p>
            <a:r>
              <a:rPr lang="en-US" sz="1400" dirty="0">
                <a:latin typeface="Algerian" panose="04020705040A02060702" pitchFamily="82" charset="0"/>
              </a:rPr>
              <a:t>101018751</a:t>
            </a:r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C46E1-7B41-40A6-BF08-1D9E7559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24218-CE79-5587-7136-66CCA3572A87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INSERTING DATA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8A27ED-1DE5-18EF-244A-308728C1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" y="591754"/>
            <a:ext cx="4860324" cy="291756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3DB564-D507-B7F5-EEA6-73ACF904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91754"/>
            <a:ext cx="5815914" cy="291756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AC88B-0FB5-E01B-A180-ECCA1617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649" y="3657600"/>
            <a:ext cx="7315200" cy="30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0D280-F3E7-3F89-E943-6148F9AA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3628D7-6E14-6196-4E42-D25026F65314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INSERTING DATA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16179C-0B67-E4AF-5F0A-49ED51B8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" y="591755"/>
            <a:ext cx="5791201" cy="304113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B91AA6-8465-759D-EAE0-8D8056F8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42" y="591754"/>
            <a:ext cx="5544066" cy="304113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164737-1FFC-D66D-91D6-67F31B36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438" y="3816867"/>
            <a:ext cx="6021859" cy="28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9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A7825-B2FD-C908-4109-8F25D366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9725AB-05DF-B61B-8030-CA28726DC4F7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INSERTING DATA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1A9FF-34D5-F5FA-C253-BBF5B961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4" y="662380"/>
            <a:ext cx="5412260" cy="264923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D2B3D1-3534-C18B-E3D7-002C465A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67" y="662380"/>
            <a:ext cx="5758249" cy="264923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8CA06-ADE0-6F6C-3714-2B0BAF42B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53" y="3546390"/>
            <a:ext cx="8246077" cy="28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7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F7FA-557B-82FA-0B3B-B29A88184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239" y="435048"/>
            <a:ext cx="7124961" cy="527923"/>
          </a:xfrm>
        </p:spPr>
        <p:txBody>
          <a:bodyPr/>
          <a:lstStyle/>
          <a:p>
            <a:r>
              <a:rPr lang="en-GB" sz="2400" b="1" dirty="0">
                <a:latin typeface="Algerian" panose="04020705040A02060702" pitchFamily="82" charset="0"/>
              </a:rPr>
              <a:t>College Registration System – Business Definition Table</a:t>
            </a:r>
            <a:endParaRPr lang="en-US" sz="2400" b="1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90F424-BD00-6895-8F12-CC3D9F0D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91385"/>
              </p:ext>
            </p:extLst>
          </p:nvPr>
        </p:nvGraphicFramePr>
        <p:xfrm>
          <a:off x="2032000" y="1628294"/>
          <a:ext cx="8127999" cy="403372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572707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47207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32869764"/>
                    </a:ext>
                  </a:extLst>
                </a:gridCol>
              </a:tblGrid>
              <a:tr h="41378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Relationships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9160"/>
                  </a:ext>
                </a:extLst>
              </a:tr>
              <a:tr h="413789"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person enrolled in college.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Enrolls in many </a:t>
                      </a:r>
                      <a:r>
                        <a:rPr lang="en-GB" sz="1200" b="1"/>
                        <a:t>Courses</a:t>
                      </a:r>
                      <a:r>
                        <a:rPr lang="en-GB" sz="1200"/>
                        <a:t> via </a:t>
                      </a:r>
                      <a:r>
                        <a:rPr lang="en-GB" sz="1200" b="1"/>
                        <a:t>Enrollment</a:t>
                      </a:r>
                      <a:br>
                        <a:rPr lang="en-GB" sz="1200"/>
                      </a:br>
                      <a:r>
                        <a:rPr lang="en-GB" sz="1200"/>
                        <a:t>Majors/Minors in </a:t>
                      </a:r>
                      <a:r>
                        <a:rPr lang="en-GB" sz="1200" b="1"/>
                        <a:t>Departments</a:t>
                      </a:r>
                      <a:endParaRPr lang="en-GB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894681"/>
                  </a:ext>
                </a:extLst>
              </a:tr>
              <a:tr h="419536">
                <a:tc>
                  <a:txBody>
                    <a:bodyPr/>
                    <a:lstStyle/>
                    <a:p>
                      <a:r>
                        <a:rPr lang="en-US" sz="1200" b="1"/>
                        <a:t>Course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An academic offering with possible prerequisites.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Belongs to one </a:t>
                      </a:r>
                      <a:r>
                        <a:rPr lang="en-GB" sz="1200" b="1" dirty="0"/>
                        <a:t>Department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Taught by one </a:t>
                      </a:r>
                      <a:r>
                        <a:rPr lang="en-GB" sz="1200" b="1" dirty="0"/>
                        <a:t>Professor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Has many </a:t>
                      </a:r>
                      <a:r>
                        <a:rPr lang="en-GB" sz="1200" b="1" dirty="0"/>
                        <a:t>Students</a:t>
                      </a:r>
                      <a:r>
                        <a:rPr lang="en-GB" sz="1200" dirty="0"/>
                        <a:t> via </a:t>
                      </a:r>
                      <a:r>
                        <a:rPr lang="en-GB" sz="1200" b="1" dirty="0" err="1"/>
                        <a:t>Enrollment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Has multiple </a:t>
                      </a:r>
                      <a:r>
                        <a:rPr lang="en-GB" sz="1200" b="1" dirty="0"/>
                        <a:t>Prerequisites</a:t>
                      </a:r>
                      <a:r>
                        <a:rPr lang="en-GB" sz="1200" dirty="0"/>
                        <a:t> (self-relationship)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489083"/>
                  </a:ext>
                </a:extLst>
              </a:tr>
              <a:tr h="419536">
                <a:tc>
                  <a:txBody>
                    <a:bodyPr/>
                    <a:lstStyle/>
                    <a:p>
                      <a:r>
                        <a:rPr lang="en-US" sz="1200" b="1"/>
                        <a:t>Professor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person who teaches courses.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Teaches multiple </a:t>
                      </a:r>
                      <a:r>
                        <a:rPr lang="en-US" sz="1200" b="1"/>
                        <a:t>Courses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625631"/>
                  </a:ext>
                </a:extLst>
              </a:tr>
              <a:tr h="419536">
                <a:tc>
                  <a:txBody>
                    <a:bodyPr/>
                    <a:lstStyle/>
                    <a:p>
                      <a:r>
                        <a:rPr lang="en-US" sz="1200" b="1"/>
                        <a:t>Department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Academic unit offering courses.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Has many </a:t>
                      </a:r>
                      <a:r>
                        <a:rPr lang="en-GB" sz="1200" b="1"/>
                        <a:t>Courses</a:t>
                      </a:r>
                      <a:br>
                        <a:rPr lang="en-GB" sz="1200"/>
                      </a:br>
                      <a:r>
                        <a:rPr lang="en-GB" sz="1200"/>
                        <a:t>Can be Major/Minor for many </a:t>
                      </a:r>
                      <a:r>
                        <a:rPr lang="en-GB" sz="1200" b="1"/>
                        <a:t>Students</a:t>
                      </a:r>
                      <a:endParaRPr lang="en-GB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721622"/>
                  </a:ext>
                </a:extLst>
              </a:tr>
              <a:tr h="419536">
                <a:tc>
                  <a:txBody>
                    <a:bodyPr/>
                    <a:lstStyle/>
                    <a:p>
                      <a:r>
                        <a:rPr lang="en-US" sz="1200" b="1"/>
                        <a:t>Enrollment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Registration record of a student in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Links one </a:t>
                      </a:r>
                      <a:r>
                        <a:rPr lang="en-GB" sz="1200" b="1"/>
                        <a:t>Student</a:t>
                      </a:r>
                      <a:r>
                        <a:rPr lang="en-GB" sz="1200"/>
                        <a:t> and one </a:t>
                      </a:r>
                      <a:r>
                        <a:rPr lang="en-GB" sz="1200" b="1"/>
                        <a:t>Course</a:t>
                      </a:r>
                      <a:br>
                        <a:rPr lang="en-GB" sz="1200"/>
                      </a:br>
                      <a:r>
                        <a:rPr lang="en-GB" sz="1200"/>
                        <a:t>(Many-to-many relationship)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166915"/>
                  </a:ext>
                </a:extLst>
              </a:tr>
              <a:tr h="419536">
                <a:tc>
                  <a:txBody>
                    <a:bodyPr/>
                    <a:lstStyle/>
                    <a:p>
                      <a:r>
                        <a:rPr lang="en-US" sz="1200" b="1"/>
                        <a:t>Prerequisite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Indicates a course must be taken before another.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Self-relation between two </a:t>
                      </a:r>
                      <a:r>
                        <a:rPr lang="en-GB" sz="1200" b="1" dirty="0"/>
                        <a:t>Courses</a:t>
                      </a:r>
                      <a:r>
                        <a:rPr lang="en-GB" sz="1200" dirty="0"/>
                        <a:t> (many-to-many)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08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47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EEA06-9530-A826-0B8B-0960A967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754A-91D5-CD28-DD50-3B573D55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450" y="946371"/>
            <a:ext cx="7124961" cy="306933"/>
          </a:xfrm>
        </p:spPr>
        <p:txBody>
          <a:bodyPr/>
          <a:lstStyle/>
          <a:p>
            <a:r>
              <a:rPr lang="en-US" sz="1800" b="1" dirty="0">
                <a:latin typeface="Algerian" panose="04020705040A02060702" pitchFamily="82" charset="0"/>
              </a:rPr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BCA6F-7869-D714-9ACD-98BD37908616}"/>
              </a:ext>
            </a:extLst>
          </p:cNvPr>
          <p:cNvSpPr txBox="1"/>
          <p:nvPr/>
        </p:nvSpPr>
        <p:spPr>
          <a:xfrm>
            <a:off x="2295592" y="281354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lgerian" panose="04020705040A02060702" pitchFamily="82" charset="0"/>
              </a:rPr>
              <a:t>College Registration System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47D25-02B8-9A9E-4D27-8A707A06313B}"/>
              </a:ext>
            </a:extLst>
          </p:cNvPr>
          <p:cNvSpPr txBox="1"/>
          <p:nvPr/>
        </p:nvSpPr>
        <p:spPr>
          <a:xfrm>
            <a:off x="461319" y="1664043"/>
            <a:ext cx="1158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Key Concepts to Include:</a:t>
            </a:r>
          </a:p>
          <a:p>
            <a:r>
              <a:rPr lang="en-US" sz="2000" dirty="0">
                <a:latin typeface="Algerian" panose="04020705040A02060702" pitchFamily="82" charset="0"/>
              </a:rPr>
              <a:t>Entities: Student, Course, Professor, Department, Enrollment, Prerequisite</a:t>
            </a:r>
          </a:p>
          <a:p>
            <a:endParaRPr lang="en-US" sz="2000" dirty="0">
              <a:latin typeface="Algerian" panose="04020705040A02060702" pitchFamily="82" charset="0"/>
            </a:endParaRPr>
          </a:p>
          <a:p>
            <a:r>
              <a:rPr lang="en-US" sz="2000" dirty="0">
                <a:latin typeface="Algerian" panose="04020705040A02060702" pitchFamily="82" charset="0"/>
              </a:rPr>
              <a:t>Relationships: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Student–Enrollment (many-to-many)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Course–Professor (many-to-one)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Course–Department (many-to-one)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Course–Prerequisite (self-referencing many-to-many)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Student–Department (Major, Minor — many-to-one or many-to-many with roles)</a:t>
            </a:r>
          </a:p>
        </p:txBody>
      </p:sp>
    </p:spTree>
    <p:extLst>
      <p:ext uri="{BB962C8B-B14F-4D97-AF65-F5344CB8AC3E}">
        <p14:creationId xmlns:p14="http://schemas.microsoft.com/office/powerpoint/2010/main" val="146719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33B9-C691-A5AD-6C45-0AAE1CF5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3551-3845-EC4B-A602-0CF0DF07E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450" y="946371"/>
            <a:ext cx="7124961" cy="306933"/>
          </a:xfrm>
        </p:spPr>
        <p:txBody>
          <a:bodyPr/>
          <a:lstStyle/>
          <a:p>
            <a:r>
              <a:rPr lang="en-US" sz="1800" b="1" dirty="0">
                <a:latin typeface="Algerian" panose="04020705040A02060702" pitchFamily="82" charset="0"/>
              </a:rPr>
              <a:t>ENTITY AND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1F89C-E0C7-D4C9-AA30-98ECADBC0A90}"/>
              </a:ext>
            </a:extLst>
          </p:cNvPr>
          <p:cNvSpPr txBox="1"/>
          <p:nvPr/>
        </p:nvSpPr>
        <p:spPr>
          <a:xfrm>
            <a:off x="2295592" y="281354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College Registration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3AFAD5-1B8D-1244-7E0D-07E2F8AF9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49891"/>
              </p:ext>
            </p:extLst>
          </p:nvPr>
        </p:nvGraphicFramePr>
        <p:xfrm>
          <a:off x="1838036" y="1691614"/>
          <a:ext cx="8128000" cy="364771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6758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14829831"/>
                    </a:ext>
                  </a:extLst>
                </a:gridCol>
              </a:tblGrid>
              <a:tr h="52110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Attributes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795652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student_id (PK), first_name, last_name, email, major_department_id (FK), minor_department_id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311585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/>
                        <a:t>Professor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professor_id (PK), first_name, last_name, email, department_id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873643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/>
                        <a:t>Department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department_id (PK), department_name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43816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/>
                        <a:t>Course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course_id (PK), course_name, credits, department_id (FK), professor_id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796694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/>
                        <a:t>Prerequisite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course_id (FK), prerequisite_course_id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890433"/>
                  </a:ext>
                </a:extLst>
              </a:tr>
              <a:tr h="521102">
                <a:tc>
                  <a:txBody>
                    <a:bodyPr/>
                    <a:lstStyle/>
                    <a:p>
                      <a:r>
                        <a:rPr lang="en-US" sz="1200" b="1"/>
                        <a:t>Enrollment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enrollment_id</a:t>
                      </a:r>
                      <a:r>
                        <a:rPr lang="en-US" sz="1200" dirty="0"/>
                        <a:t> (PK), </a:t>
                      </a:r>
                      <a:r>
                        <a:rPr lang="en-US" sz="1200" dirty="0" err="1"/>
                        <a:t>student_id</a:t>
                      </a:r>
                      <a:r>
                        <a:rPr lang="en-US" sz="1200" dirty="0"/>
                        <a:t> (FK), </a:t>
                      </a:r>
                      <a:r>
                        <a:rPr lang="en-US" sz="1200" dirty="0" err="1"/>
                        <a:t>course_id</a:t>
                      </a:r>
                      <a:r>
                        <a:rPr lang="en-US" sz="1200" dirty="0"/>
                        <a:t> (FK), </a:t>
                      </a:r>
                      <a:r>
                        <a:rPr lang="en-US" sz="1200" dirty="0" err="1"/>
                        <a:t>enrollment_date</a:t>
                      </a:r>
                      <a:r>
                        <a:rPr lang="en-US" sz="1200" dirty="0"/>
                        <a:t>, 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415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90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643C-D978-3825-FBDD-6316AD01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B34B-8EAE-E5CC-08CF-44B37DF6F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140" y="588287"/>
            <a:ext cx="7124961" cy="306933"/>
          </a:xfrm>
        </p:spPr>
        <p:txBody>
          <a:bodyPr/>
          <a:lstStyle/>
          <a:p>
            <a:r>
              <a:rPr lang="en-US" sz="1600" b="1" dirty="0">
                <a:latin typeface="Algerian" panose="04020705040A02060702" pitchFamily="82" charset="0"/>
              </a:rPr>
              <a:t>Logical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E1AD9-538E-3AE7-0921-26F4919902FC}"/>
              </a:ext>
            </a:extLst>
          </p:cNvPr>
          <p:cNvSpPr txBox="1"/>
          <p:nvPr/>
        </p:nvSpPr>
        <p:spPr>
          <a:xfrm>
            <a:off x="2182140" y="60078"/>
            <a:ext cx="7212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College Registration System</a:t>
            </a:r>
          </a:p>
          <a:p>
            <a:pPr algn="ctr"/>
            <a:endParaRPr lang="en-US" sz="2800" dirty="0">
              <a:latin typeface="Algerian" panose="04020705040A02060702" pitchFamily="82" charset="0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02882C9-EE50-1A24-4D6B-537F51DD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56" y="1014184"/>
            <a:ext cx="8344699" cy="55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3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F51BD-23BE-970E-4DE3-7BE68F775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2604-EE68-3D1A-13F4-D4902439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140" y="588287"/>
            <a:ext cx="7124961" cy="306933"/>
          </a:xfrm>
        </p:spPr>
        <p:txBody>
          <a:bodyPr/>
          <a:lstStyle/>
          <a:p>
            <a:r>
              <a:rPr lang="en-US" sz="1600" b="1" dirty="0">
                <a:latin typeface="Algerian" panose="04020705040A02060702" pitchFamily="82" charset="0"/>
              </a:rPr>
              <a:t>Entity-Relationship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8F7CC-001E-6D5E-6F5D-E8DE0B8A8561}"/>
              </a:ext>
            </a:extLst>
          </p:cNvPr>
          <p:cNvSpPr txBox="1"/>
          <p:nvPr/>
        </p:nvSpPr>
        <p:spPr>
          <a:xfrm>
            <a:off x="2138175" y="595"/>
            <a:ext cx="7212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College Registration System</a:t>
            </a:r>
          </a:p>
          <a:p>
            <a:pPr algn="ctr"/>
            <a:endParaRPr lang="en-US" sz="2800" dirty="0">
              <a:latin typeface="Algerian" panose="04020705040A02060702" pitchFamily="82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75848C-DABC-04AC-CCF2-56482D29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25" y="1125940"/>
            <a:ext cx="6789760" cy="54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DE14-7D3F-562E-FC40-619E78BC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6A2E-C719-2990-D762-EAB6024C7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940" y="204177"/>
            <a:ext cx="5241666" cy="6916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PHYSICAL DESIGN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35B79-3B7E-6942-6DAD-B234E9B78CC0}"/>
              </a:ext>
            </a:extLst>
          </p:cNvPr>
          <p:cNvSpPr txBox="1"/>
          <p:nvPr/>
        </p:nvSpPr>
        <p:spPr>
          <a:xfrm>
            <a:off x="4673254" y="583397"/>
            <a:ext cx="399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CREATING TABLES QUERIES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1F663-9820-4E60-6D12-26231FC5A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51625"/>
              </p:ext>
            </p:extLst>
          </p:nvPr>
        </p:nvGraphicFramePr>
        <p:xfrm>
          <a:off x="354226" y="1009934"/>
          <a:ext cx="11615352" cy="51107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71784">
                  <a:extLst>
                    <a:ext uri="{9D8B030D-6E8A-4147-A177-3AD203B41FA5}">
                      <a16:colId xmlns:a16="http://schemas.microsoft.com/office/drawing/2014/main" val="3971161081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1388879565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2202694824"/>
                    </a:ext>
                  </a:extLst>
                </a:gridCol>
              </a:tblGrid>
              <a:tr h="2555390"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STUDENT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 int PRIMARY KEY,</a:t>
                      </a:r>
                    </a:p>
                    <a:p>
                      <a:r>
                        <a:rPr lang="en-US" sz="1100" b="1" dirty="0"/>
                        <a:t>    first_name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 text,</a:t>
                      </a:r>
                    </a:p>
                    <a:p>
                      <a:r>
                        <a:rPr lang="en-US" sz="1100" b="1" dirty="0"/>
                        <a:t>    email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major_department_id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minor_department_id</a:t>
                      </a:r>
                      <a:r>
                        <a:rPr lang="en-US" sz="1100" b="1" dirty="0"/>
                        <a:t> int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PROFESSOR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 int PRIMARY KEY,</a:t>
                      </a:r>
                    </a:p>
                    <a:p>
                      <a:r>
                        <a:rPr lang="en-US" sz="1100" b="1" dirty="0"/>
                        <a:t>    first_name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 text,</a:t>
                      </a:r>
                    </a:p>
                    <a:p>
                      <a:r>
                        <a:rPr lang="en-US" sz="1100" b="1" dirty="0"/>
                        <a:t>    email text,</a:t>
                      </a:r>
                    </a:p>
                    <a:p>
                      <a:r>
                        <a:rPr lang="en-US" sz="1100" b="1" dirty="0"/>
                        <a:t>    department_id int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DEPARTMENT (</a:t>
                      </a:r>
                    </a:p>
                    <a:p>
                      <a:r>
                        <a:rPr lang="en-US" sz="1100" b="1" dirty="0"/>
                        <a:t>    department_id int PRIMARY KEY,</a:t>
                      </a:r>
                    </a:p>
                    <a:p>
                      <a:r>
                        <a:rPr lang="en-US" sz="1100" b="1" dirty="0"/>
                        <a:t>    department_name text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988005"/>
                  </a:ext>
                </a:extLst>
              </a:tr>
              <a:tr h="2555390"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COURSE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 int PRIMARY KEY,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course_name</a:t>
                      </a:r>
                      <a:r>
                        <a:rPr lang="en-US" sz="1100" b="1" dirty="0"/>
                        <a:t> text,</a:t>
                      </a:r>
                    </a:p>
                    <a:p>
                      <a:r>
                        <a:rPr lang="en-US" sz="1100" b="1" dirty="0"/>
                        <a:t>    credits int,</a:t>
                      </a:r>
                    </a:p>
                    <a:p>
                      <a:r>
                        <a:rPr lang="en-US" sz="1100" b="1" dirty="0"/>
                        <a:t>    department_id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FOREIGN KEY (department_id) REFERENCES DEPARTMENT(department_id),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) REFERENCES PROFESSOR(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PREREQUISITE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prerequisite_course_id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PRIMARY KEY 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prerequisite_course_id</a:t>
                      </a:r>
                      <a:r>
                        <a:rPr lang="en-US" sz="1100" b="1" dirty="0"/>
                        <a:t>),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) REFERENCES COURSE(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),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prerequisite_course_id</a:t>
                      </a:r>
                      <a:r>
                        <a:rPr lang="en-US" sz="1100" b="1" dirty="0"/>
                        <a:t>) REFERENCES COURSE(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ENROLLMENT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enrollment_id</a:t>
                      </a:r>
                      <a:r>
                        <a:rPr lang="en-US" sz="1100" b="1" dirty="0"/>
                        <a:t> int PRIMARY KEY,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enrollment_date</a:t>
                      </a:r>
                      <a:r>
                        <a:rPr lang="en-US" sz="1100" b="1" dirty="0"/>
                        <a:t> date,</a:t>
                      </a:r>
                    </a:p>
                    <a:p>
                      <a:r>
                        <a:rPr lang="en-US" sz="1100" b="1" dirty="0"/>
                        <a:t>    grade text,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) REFERENCES STUDENT(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),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) REFERENCES COURSE(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7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365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904D-CE79-F437-24C7-D505177A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37FD-5249-71E3-2C0C-D6B18BBC3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940" y="204177"/>
            <a:ext cx="5241666" cy="6916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PHYSICAL DESIGN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EF203-8906-F63D-C70D-ECD4BDABACBB}"/>
              </a:ext>
            </a:extLst>
          </p:cNvPr>
          <p:cNvSpPr txBox="1"/>
          <p:nvPr/>
        </p:nvSpPr>
        <p:spPr>
          <a:xfrm>
            <a:off x="4673254" y="583397"/>
            <a:ext cx="399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INSERTING DATA QUERIES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1C1250-8D36-B5CF-C253-F360318F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58179"/>
              </p:ext>
            </p:extLst>
          </p:nvPr>
        </p:nvGraphicFramePr>
        <p:xfrm>
          <a:off x="354226" y="1009934"/>
          <a:ext cx="11615352" cy="51107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71784">
                  <a:extLst>
                    <a:ext uri="{9D8B030D-6E8A-4147-A177-3AD203B41FA5}">
                      <a16:colId xmlns:a16="http://schemas.microsoft.com/office/drawing/2014/main" val="3971161081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1388879565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2202694824"/>
                    </a:ext>
                  </a:extLst>
                </a:gridCol>
              </a:tblGrid>
              <a:tr h="2555390"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STUDENT (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, first_name,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, email, </a:t>
                      </a:r>
                      <a:r>
                        <a:rPr lang="en-US" sz="1100" b="1" dirty="0" err="1"/>
                        <a:t>major_department_id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minor_department_id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(1, 'John', 'Doe', 'john.doe@example.edu', 10, 20),</a:t>
                      </a:r>
                    </a:p>
                    <a:p>
                      <a:r>
                        <a:rPr lang="en-US" sz="1100" b="1" dirty="0"/>
                        <a:t>(2, 'Jane', 'Lee', 'jane.lee@example.edu', 20, NULL);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PROFESSOR (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, first_name,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, email, department_id) VALUES</a:t>
                      </a:r>
                    </a:p>
                    <a:p>
                      <a:r>
                        <a:rPr lang="en-US" sz="1100" b="1" dirty="0"/>
                        <a:t>(101, 'Alan', 'Turing', 'alan.turing@college.edu', 10),</a:t>
                      </a:r>
                    </a:p>
                    <a:p>
                      <a:r>
                        <a:rPr lang="en-US" sz="1100" b="1" dirty="0"/>
                        <a:t>(102, 'Marie', 'Curie', 'marie.curie@college.edu', 20);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DEPARTMENT (department_id, department_name) VALUES</a:t>
                      </a:r>
                    </a:p>
                    <a:p>
                      <a:r>
                        <a:rPr lang="en-US" sz="1100" b="1" dirty="0"/>
                        <a:t>(10, 'Computer Science'),</a:t>
                      </a:r>
                    </a:p>
                    <a:p>
                      <a:r>
                        <a:rPr lang="en-US" sz="1100" b="1" dirty="0"/>
                        <a:t>(20, 'Physics'),</a:t>
                      </a:r>
                    </a:p>
                    <a:p>
                      <a:r>
                        <a:rPr lang="en-US" sz="1100" b="1" dirty="0"/>
                        <a:t>(30, 'Mathematics');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988005"/>
                  </a:ext>
                </a:extLst>
              </a:tr>
              <a:tr h="2555390"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COURSE 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course_name</a:t>
                      </a:r>
                      <a:r>
                        <a:rPr lang="en-US" sz="1100" b="1" dirty="0"/>
                        <a:t>, credits, department_id, </a:t>
                      </a:r>
                      <a:r>
                        <a:rPr lang="en-US" sz="1100" b="1" dirty="0" err="1"/>
                        <a:t>professor_id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(1001, 'Intro to Programming', 3, 10, 101),</a:t>
                      </a:r>
                    </a:p>
                    <a:p>
                      <a:r>
                        <a:rPr lang="en-US" sz="1100" b="1" dirty="0"/>
                        <a:t>(1002, 'Data Structures', 3, 10, 101),</a:t>
                      </a:r>
                    </a:p>
                    <a:p>
                      <a:r>
                        <a:rPr lang="en-US" sz="1100" b="1" dirty="0"/>
                        <a:t>(2001, 'Modern Physics', 4, 20, 102);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PREREQUISITE (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prerequisite_course_id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(1002, 1001);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ENROLLMENT (</a:t>
                      </a:r>
                      <a:r>
                        <a:rPr lang="en-US" sz="1100" b="1" dirty="0" err="1"/>
                        <a:t>enrollment_id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student_id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course_id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enrollment_date</a:t>
                      </a:r>
                      <a:r>
                        <a:rPr lang="en-US" sz="1100" b="1" dirty="0"/>
                        <a:t>, grade) VALUES</a:t>
                      </a:r>
                    </a:p>
                    <a:p>
                      <a:r>
                        <a:rPr lang="en-US" sz="1100" b="1" dirty="0"/>
                        <a:t>(5001, 1, 1001, '2025-01-10', 'A'),</a:t>
                      </a:r>
                    </a:p>
                    <a:p>
                      <a:r>
                        <a:rPr lang="en-US" sz="1100" b="1" dirty="0"/>
                        <a:t>(5002, 1, 1002, '2025-03-15', 'B+'),</a:t>
                      </a:r>
                    </a:p>
                    <a:p>
                      <a:r>
                        <a:rPr lang="en-US" sz="1100" b="1" dirty="0"/>
                        <a:t>(5003, 2, 2001, '2025-02-01', 'A-');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7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4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3" y="273068"/>
            <a:ext cx="10395124" cy="509809"/>
          </a:xfrm>
        </p:spPr>
        <p:txBody>
          <a:bodyPr/>
          <a:lstStyle/>
          <a:p>
            <a:r>
              <a:rPr lang="en-GB" sz="2400" b="1" dirty="0">
                <a:latin typeface="Algerian" panose="04020705040A02060702" pitchFamily="82" charset="0"/>
              </a:rPr>
              <a:t>Library Management System – Business Definition Table</a:t>
            </a:r>
            <a:endParaRPr lang="en-US" sz="2400" dirty="0"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885F4E-8F7E-653B-C637-907E757C4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61054"/>
              </p:ext>
            </p:extLst>
          </p:nvPr>
        </p:nvGraphicFramePr>
        <p:xfrm>
          <a:off x="1227552" y="1070394"/>
          <a:ext cx="9356943" cy="541599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118981">
                  <a:extLst>
                    <a:ext uri="{9D8B030D-6E8A-4147-A177-3AD203B41FA5}">
                      <a16:colId xmlns:a16="http://schemas.microsoft.com/office/drawing/2014/main" val="3032582356"/>
                    </a:ext>
                  </a:extLst>
                </a:gridCol>
                <a:gridCol w="3118981">
                  <a:extLst>
                    <a:ext uri="{9D8B030D-6E8A-4147-A177-3AD203B41FA5}">
                      <a16:colId xmlns:a16="http://schemas.microsoft.com/office/drawing/2014/main" val="134866547"/>
                    </a:ext>
                  </a:extLst>
                </a:gridCol>
                <a:gridCol w="3118981">
                  <a:extLst>
                    <a:ext uri="{9D8B030D-6E8A-4147-A177-3AD203B41FA5}">
                      <a16:colId xmlns:a16="http://schemas.microsoft.com/office/drawing/2014/main" val="817216332"/>
                    </a:ext>
                  </a:extLst>
                </a:gridCol>
              </a:tblGrid>
              <a:tr h="49798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Definition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Relationships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62295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Member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 person who can borrow books and magazines.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Has multiple </a:t>
                      </a:r>
                      <a:r>
                        <a:rPr lang="en-GB" sz="1200" b="1" dirty="0"/>
                        <a:t>Memberships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Can make multiple </a:t>
                      </a:r>
                      <a:r>
                        <a:rPr lang="en-GB" sz="1200" b="1" dirty="0"/>
                        <a:t>Reservations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Can </a:t>
                      </a:r>
                      <a:r>
                        <a:rPr lang="en-GB" sz="1200" b="1" dirty="0"/>
                        <a:t>Checkout</a:t>
                      </a:r>
                      <a:r>
                        <a:rPr lang="en-GB" sz="1200" dirty="0"/>
                        <a:t> up to 5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130515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Membership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Represents the type of membership (Adult, Child, etc.).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Belongs to one </a:t>
                      </a:r>
                      <a:r>
                        <a:rPr lang="en-US" sz="1200" b="1" dirty="0"/>
                        <a:t>Member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30346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Book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 borrowable item, written by authors and classified by genre.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Written by multiple </a:t>
                      </a:r>
                      <a:r>
                        <a:rPr lang="en-GB" sz="1200" b="1" dirty="0"/>
                        <a:t>Authors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Belongs to one </a:t>
                      </a:r>
                      <a:r>
                        <a:rPr lang="en-GB" sz="1200" b="1" dirty="0"/>
                        <a:t>Genre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Can be </a:t>
                      </a:r>
                      <a:r>
                        <a:rPr lang="en-GB" sz="1200" b="1" dirty="0"/>
                        <a:t>Reserved</a:t>
                      </a:r>
                      <a:r>
                        <a:rPr lang="en-GB" sz="1200" dirty="0"/>
                        <a:t> and </a:t>
                      </a:r>
                      <a:r>
                        <a:rPr lang="en-GB" sz="1200" b="1" dirty="0"/>
                        <a:t>Checked out</a:t>
                      </a:r>
                      <a:r>
                        <a:rPr lang="en-GB" sz="1200" dirty="0"/>
                        <a:t> by </a:t>
                      </a:r>
                      <a:r>
                        <a:rPr lang="en-GB" sz="1200" b="1" dirty="0"/>
                        <a:t>Members</a:t>
                      </a:r>
                      <a:endParaRPr lang="en-GB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602755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Magazine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Periodical borrowable item.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Can be </a:t>
                      </a:r>
                      <a:r>
                        <a:rPr lang="en-GB" sz="1200" b="1" dirty="0"/>
                        <a:t>Checked out</a:t>
                      </a:r>
                      <a:r>
                        <a:rPr lang="en-GB" sz="1200" dirty="0"/>
                        <a:t> by </a:t>
                      </a:r>
                      <a:r>
                        <a:rPr lang="en-GB" sz="1200" b="1" dirty="0"/>
                        <a:t>Members</a:t>
                      </a:r>
                      <a:endParaRPr lang="en-GB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710604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Genre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Category of a book (e.g., Fiction, Science).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Has multiple </a:t>
                      </a:r>
                      <a:r>
                        <a:rPr lang="en-US" sz="1200" b="1" dirty="0"/>
                        <a:t>Books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198927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Author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 person who writes books.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Writes multiple </a:t>
                      </a:r>
                      <a:r>
                        <a:rPr lang="en-US" sz="1200" b="1" dirty="0"/>
                        <a:t>Books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628175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Reservation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Record of a member reserving a book.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Links one </a:t>
                      </a:r>
                      <a:r>
                        <a:rPr lang="en-GB" sz="1200" b="1" dirty="0"/>
                        <a:t>Member</a:t>
                      </a:r>
                      <a:r>
                        <a:rPr lang="en-GB" sz="1200" dirty="0"/>
                        <a:t> to one </a:t>
                      </a:r>
                      <a:r>
                        <a:rPr lang="en-GB" sz="1200" b="1" dirty="0"/>
                        <a:t>Book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(Many-to-many between Member and Book)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648939"/>
                  </a:ext>
                </a:extLst>
              </a:tr>
              <a:tr h="497982">
                <a:tc>
                  <a:txBody>
                    <a:bodyPr/>
                    <a:lstStyle/>
                    <a:p>
                      <a:r>
                        <a:rPr lang="en-US" sz="1200" b="1" dirty="0"/>
                        <a:t>Checkout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Record of borrowing activity.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Links one </a:t>
                      </a:r>
                      <a:r>
                        <a:rPr lang="en-GB" sz="1200" b="1" dirty="0"/>
                        <a:t>Member</a:t>
                      </a:r>
                      <a:r>
                        <a:rPr lang="en-GB" sz="1200" dirty="0"/>
                        <a:t> with one </a:t>
                      </a:r>
                      <a:r>
                        <a:rPr lang="en-GB" sz="1200" b="1" dirty="0"/>
                        <a:t>Item</a:t>
                      </a:r>
                      <a:r>
                        <a:rPr lang="en-GB" sz="1200" dirty="0"/>
                        <a:t> (Book or Magazine)</a:t>
                      </a:r>
                      <a:br>
                        <a:rPr lang="en-GB" sz="1200" dirty="0"/>
                      </a:br>
                      <a:r>
                        <a:rPr lang="en-GB" sz="1200" dirty="0"/>
                        <a:t>(Many-to-many with quantity limit constraint)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31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CD69-6CCB-B788-ED29-70CFB122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4437B-C993-00F6-55F1-75E768BF5A83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creating tables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E52195-A72B-5ABB-9839-0AC567AF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19" y="881448"/>
            <a:ext cx="9226378" cy="48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DDDB7-D3B5-17CA-2071-3B39C402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8745E9-8D3C-8042-FDB5-27AC09E5D7CC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INSERTING DATA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021494-97D1-F77B-1460-17A57009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9" y="691978"/>
            <a:ext cx="5123936" cy="299033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6CF55-55BD-1457-FC88-5DAE941C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46" y="691979"/>
            <a:ext cx="5651157" cy="299033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59DEE-5457-BE62-9EC6-C907769C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56" y="3867664"/>
            <a:ext cx="7381103" cy="27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18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63B9-CF96-0544-CBC1-109AD0DA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A5463-8119-B05E-4E71-569F93E4376B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INSERTING DATA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D4384D-1030-D7CB-299B-C56B1102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4" y="675502"/>
            <a:ext cx="4969305" cy="30068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744D9-BCFA-ECAF-7ECB-3FA073FA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95" y="675502"/>
            <a:ext cx="5494638" cy="3006812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D1D303-A32F-76BD-57CE-F2BDB7D88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389" y="3766062"/>
            <a:ext cx="5412260" cy="29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9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52CD-4C4C-9E44-BE9B-72AB9835E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479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030E-6710-027A-37FC-EAE9B5C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501C-DA8F-0CE9-BA1A-B73201570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450" y="946371"/>
            <a:ext cx="7124961" cy="306933"/>
          </a:xfrm>
        </p:spPr>
        <p:txBody>
          <a:bodyPr/>
          <a:lstStyle/>
          <a:p>
            <a:r>
              <a:rPr lang="en-US" sz="1800" b="1" dirty="0">
                <a:latin typeface="Algerian" panose="04020705040A02060702" pitchFamily="82" charset="0"/>
              </a:rPr>
              <a:t>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EE71F-C4B8-5C81-241D-F1104C62FAB5}"/>
              </a:ext>
            </a:extLst>
          </p:cNvPr>
          <p:cNvSpPr txBox="1"/>
          <p:nvPr/>
        </p:nvSpPr>
        <p:spPr>
          <a:xfrm>
            <a:off x="2295592" y="281354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Library Management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CBC1E-AE2B-CD68-93FB-1945C45A8EA5}"/>
              </a:ext>
            </a:extLst>
          </p:cNvPr>
          <p:cNvSpPr txBox="1"/>
          <p:nvPr/>
        </p:nvSpPr>
        <p:spPr>
          <a:xfrm>
            <a:off x="494271" y="1746421"/>
            <a:ext cx="1158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Key Concepts to Include:</a:t>
            </a:r>
          </a:p>
          <a:p>
            <a:r>
              <a:rPr lang="en-US" sz="2000" dirty="0">
                <a:latin typeface="Algerian" panose="04020705040A02060702" pitchFamily="82" charset="0"/>
              </a:rPr>
              <a:t>Entities: Book, Author, Genre, Member, Membership, Reservation, Checkout</a:t>
            </a:r>
          </a:p>
          <a:p>
            <a:endParaRPr lang="en-US" sz="2000" dirty="0">
              <a:latin typeface="Algerian" panose="04020705040A02060702" pitchFamily="82" charset="0"/>
            </a:endParaRPr>
          </a:p>
          <a:p>
            <a:r>
              <a:rPr lang="en-US" sz="2000" dirty="0">
                <a:latin typeface="Algerian" panose="04020705040A02060702" pitchFamily="82" charset="0"/>
              </a:rPr>
              <a:t>Relationships: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Book–Author (many-to-many)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Book–Genre (many-to-one or one-to-many)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Member–Membership (one-to-many)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Member–Checkout (max 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lgerian" panose="04020705040A02060702" pitchFamily="82" charset="0"/>
              </a:rPr>
              <a:t>Member–Reservation (one-to-many)</a:t>
            </a:r>
          </a:p>
          <a:p>
            <a:endParaRPr lang="en-US" sz="2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0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C3BC-6995-9852-EADF-E7CC98E97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4B62-0C74-2237-F65F-BB7FA8DDE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450" y="946371"/>
            <a:ext cx="7124961" cy="306933"/>
          </a:xfrm>
        </p:spPr>
        <p:txBody>
          <a:bodyPr/>
          <a:lstStyle/>
          <a:p>
            <a:r>
              <a:rPr lang="en-US" sz="1800" b="1" dirty="0">
                <a:latin typeface="Algerian" panose="04020705040A02060702" pitchFamily="82" charset="0"/>
              </a:rPr>
              <a:t>ENTITY AND ATTRIBUTES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8A12CD-9191-E24F-1474-70C09D0C4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3401"/>
              </p:ext>
            </p:extLst>
          </p:nvPr>
        </p:nvGraphicFramePr>
        <p:xfrm>
          <a:off x="1859351" y="1429445"/>
          <a:ext cx="8128000" cy="40538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23926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85482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Attributes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Member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member_id</a:t>
                      </a:r>
                      <a:r>
                        <a:rPr lang="en-GB" sz="1200"/>
                        <a:t> (PK), first_name, last_name, email, phone,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80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Membership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membership_id (PK), member_id (FK), membership_type, start_date, end_date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627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Book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book_id (PK), title, publication_year, genre_id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71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Magazine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magazine_id (PK), title, issue_number, publication_date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09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Genre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genre_id (PK), genre_name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52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Author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author_id (PK), first_name, last_name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61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Book_Author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book_id (FK), author_id (FK)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00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Reservation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reservation_id (PK), member_id (FK), book_id (FK), reservation_date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7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Checkout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checkout_id</a:t>
                      </a:r>
                      <a:r>
                        <a:rPr lang="en-GB" sz="1200" dirty="0"/>
                        <a:t> (PK), </a:t>
                      </a:r>
                      <a:r>
                        <a:rPr lang="en-GB" sz="1200" dirty="0" err="1"/>
                        <a:t>member_id</a:t>
                      </a:r>
                      <a:r>
                        <a:rPr lang="en-GB" sz="1200" dirty="0"/>
                        <a:t> (FK), </a:t>
                      </a:r>
                      <a:r>
                        <a:rPr lang="en-GB" sz="1200" dirty="0" err="1"/>
                        <a:t>item_type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item_id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checkout_date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due_date</a:t>
                      </a:r>
                      <a:r>
                        <a:rPr lang="en-GB" sz="1200" dirty="0"/>
                        <a:t>, </a:t>
                      </a:r>
                      <a:r>
                        <a:rPr lang="en-GB" sz="1200" dirty="0" err="1"/>
                        <a:t>return_date</a:t>
                      </a:r>
                      <a:endParaRPr lang="en-GB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0557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846279-5FF4-FDEF-6DC4-CD30DA83BB15}"/>
              </a:ext>
            </a:extLst>
          </p:cNvPr>
          <p:cNvSpPr txBox="1"/>
          <p:nvPr/>
        </p:nvSpPr>
        <p:spPr>
          <a:xfrm>
            <a:off x="2295592" y="281354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78687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E8B4-003B-4FAD-628F-4B1869F8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67F6-DA60-ACE1-AD14-89D2C743B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140" y="588287"/>
            <a:ext cx="7124961" cy="306933"/>
          </a:xfrm>
        </p:spPr>
        <p:txBody>
          <a:bodyPr/>
          <a:lstStyle/>
          <a:p>
            <a:r>
              <a:rPr lang="en-US" sz="1800" b="1" dirty="0">
                <a:latin typeface="Algerian" panose="04020705040A02060702" pitchFamily="82" charset="0"/>
              </a:rPr>
              <a:t>Logical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4038E-54D4-5D40-5130-0F7D8AF27099}"/>
              </a:ext>
            </a:extLst>
          </p:cNvPr>
          <p:cNvSpPr txBox="1"/>
          <p:nvPr/>
        </p:nvSpPr>
        <p:spPr>
          <a:xfrm>
            <a:off x="2284450" y="65067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Library Management System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305975-9D1E-6A17-E651-DB40DCE2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16" y="997528"/>
            <a:ext cx="11695367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5332-BCA1-1235-5654-258546F00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ACB4-A6ED-FEDC-3E90-DFA355651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140" y="588287"/>
            <a:ext cx="7124961" cy="306933"/>
          </a:xfrm>
        </p:spPr>
        <p:txBody>
          <a:bodyPr/>
          <a:lstStyle/>
          <a:p>
            <a:r>
              <a:rPr lang="en-US" sz="1600" b="1" dirty="0">
                <a:latin typeface="Algerian" panose="04020705040A02060702" pitchFamily="82" charset="0"/>
              </a:rPr>
              <a:t>Entity-Relationship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61E8F-8E27-3F7A-7C48-09CA066B7224}"/>
              </a:ext>
            </a:extLst>
          </p:cNvPr>
          <p:cNvSpPr txBox="1"/>
          <p:nvPr/>
        </p:nvSpPr>
        <p:spPr>
          <a:xfrm>
            <a:off x="2284450" y="65067"/>
            <a:ext cx="721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Library Management System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E96331-8429-356A-CC06-5F088D6C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" y="965554"/>
            <a:ext cx="11502832" cy="56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875-31BF-749E-F9AE-A4B57F5E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7DFA-CF6B-5052-0C8B-C32489766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109" y="239241"/>
            <a:ext cx="5241666" cy="6916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PHYSICAL DESIGN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32298-46F9-40F9-61BA-66344A89E09F}"/>
              </a:ext>
            </a:extLst>
          </p:cNvPr>
          <p:cNvSpPr txBox="1"/>
          <p:nvPr/>
        </p:nvSpPr>
        <p:spPr>
          <a:xfrm>
            <a:off x="4003589" y="626076"/>
            <a:ext cx="408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CREATING TABLES QUERIES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86407D-96C1-2F79-E4D7-A3FF7E4AF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45584"/>
              </p:ext>
            </p:extLst>
          </p:nvPr>
        </p:nvGraphicFramePr>
        <p:xfrm>
          <a:off x="354226" y="1009934"/>
          <a:ext cx="11615352" cy="56379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71784">
                  <a:extLst>
                    <a:ext uri="{9D8B030D-6E8A-4147-A177-3AD203B41FA5}">
                      <a16:colId xmlns:a16="http://schemas.microsoft.com/office/drawing/2014/main" val="3971161081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1388879565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2202694824"/>
                    </a:ext>
                  </a:extLst>
                </a:gridCol>
              </a:tblGrid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GENRE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    INT PRIMARY KEY,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genre_name</a:t>
                      </a:r>
                      <a:r>
                        <a:rPr lang="en-US" sz="1100" b="1" dirty="0"/>
                        <a:t>  TEXT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AUTHOR (</a:t>
                      </a:r>
                    </a:p>
                    <a:p>
                      <a:r>
                        <a:rPr lang="en-US" sz="1100" b="1" dirty="0"/>
                        <a:t>    author_id   INT PRIMARY KEY,</a:t>
                      </a:r>
                    </a:p>
                    <a:p>
                      <a:r>
                        <a:rPr lang="en-US" sz="1100" b="1" dirty="0"/>
                        <a:t>    first_name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   TEXT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MEMBER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     INT PRIMARY KEY,</a:t>
                      </a:r>
                    </a:p>
                    <a:p>
                      <a:r>
                        <a:rPr lang="en-US" sz="1100" b="1" dirty="0"/>
                        <a:t>    first_name  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     TEXT,</a:t>
                      </a:r>
                    </a:p>
                    <a:p>
                      <a:r>
                        <a:rPr lang="en-US" sz="1100" b="1" dirty="0"/>
                        <a:t>    email         TEXT,</a:t>
                      </a:r>
                    </a:p>
                    <a:p>
                      <a:r>
                        <a:rPr lang="en-US" sz="1100" b="1" dirty="0"/>
                        <a:t>    phone         TEXT,</a:t>
                      </a:r>
                    </a:p>
                    <a:p>
                      <a:r>
                        <a:rPr lang="en-US" sz="1100" b="1" dirty="0"/>
                        <a:t>    address       TEXT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988005"/>
                  </a:ext>
                </a:extLst>
              </a:tr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BOOK (</a:t>
                      </a:r>
                    </a:p>
                    <a:p>
                      <a:r>
                        <a:rPr lang="en-US" sz="1100" b="1" dirty="0"/>
                        <a:t>    book_id          INT PRIMARY KEY,</a:t>
                      </a:r>
                    </a:p>
                    <a:p>
                      <a:r>
                        <a:rPr lang="en-US" sz="1100" b="1" dirty="0"/>
                        <a:t>    title          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publication_year</a:t>
                      </a:r>
                      <a:r>
                        <a:rPr lang="en-US" sz="1100" b="1" dirty="0"/>
                        <a:t>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         INT,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) REFERENCES GENRE(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MAGAZINE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magazine_id</a:t>
                      </a:r>
                      <a:r>
                        <a:rPr lang="en-US" sz="1100" b="1" dirty="0"/>
                        <a:t>      INT PRIMARY KEY,</a:t>
                      </a:r>
                    </a:p>
                    <a:p>
                      <a:r>
                        <a:rPr lang="en-US" sz="1100" b="1" dirty="0"/>
                        <a:t>    title          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issue_number</a:t>
                      </a:r>
                      <a:r>
                        <a:rPr lang="en-US" sz="1100" b="1" dirty="0"/>
                        <a:t>   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publication_date</a:t>
                      </a:r>
                      <a:r>
                        <a:rPr lang="en-US" sz="1100" b="1" dirty="0"/>
                        <a:t> DATE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MEMBERSHIP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membership_id</a:t>
                      </a:r>
                      <a:r>
                        <a:rPr lang="en-US" sz="1100" b="1" dirty="0"/>
                        <a:t>    INT PRIMARY KEY,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       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membership_type</a:t>
                      </a:r>
                      <a:r>
                        <a:rPr lang="en-US" sz="1100" b="1" dirty="0"/>
                        <a:t>  TEXT,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start_date</a:t>
                      </a:r>
                      <a:r>
                        <a:rPr lang="en-US" sz="1100" b="1" dirty="0"/>
                        <a:t>       DATE,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end_date</a:t>
                      </a:r>
                      <a:r>
                        <a:rPr lang="en-US" sz="1100" b="1" dirty="0"/>
                        <a:t>         DATE,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 REFERENCES MEMBER(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73419"/>
                  </a:ext>
                </a:extLst>
              </a:tr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BOOK_AUTHOR (</a:t>
                      </a:r>
                    </a:p>
                    <a:p>
                      <a:r>
                        <a:rPr lang="en-US" sz="1100" b="1" dirty="0"/>
                        <a:t>    book_id   INT,</a:t>
                      </a:r>
                    </a:p>
                    <a:p>
                      <a:r>
                        <a:rPr lang="en-US" sz="1100" b="1" dirty="0"/>
                        <a:t>    author_id INT,</a:t>
                      </a:r>
                    </a:p>
                    <a:p>
                      <a:r>
                        <a:rPr lang="en-US" sz="1100" b="1" dirty="0"/>
                        <a:t>    PRIMARY KEY (book_id, author_id),</a:t>
                      </a:r>
                    </a:p>
                    <a:p>
                      <a:r>
                        <a:rPr lang="en-US" sz="1100" b="1" dirty="0"/>
                        <a:t>    FOREIGN KEY (book_id) REFERENCES BOOK(book_id),</a:t>
                      </a:r>
                    </a:p>
                    <a:p>
                      <a:r>
                        <a:rPr lang="en-US" sz="1100" b="1" dirty="0"/>
                        <a:t>    FOREIGN KEY (author_id) REFERENCES AUTHOR(author_id)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RESERVATION (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reservation_id</a:t>
                      </a:r>
                      <a:r>
                        <a:rPr lang="en-US" sz="1100" b="1" dirty="0"/>
                        <a:t>   INT PRIMARY KEY,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        INT,</a:t>
                      </a:r>
                    </a:p>
                    <a:p>
                      <a:r>
                        <a:rPr lang="en-US" sz="1100" b="1" dirty="0"/>
                        <a:t>    book_id         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reservation_date</a:t>
                      </a:r>
                      <a:r>
                        <a:rPr lang="en-US" sz="1100" b="1" dirty="0"/>
                        <a:t> DATE,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 REFERENCES MEMBER(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),</a:t>
                      </a:r>
                    </a:p>
                    <a:p>
                      <a:r>
                        <a:rPr lang="en-US" sz="1100" b="1" dirty="0"/>
                        <a:t>    FOREIGN KEY (book_id) REFERENCES BOOK(book_id)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CREATE TABLE CHECKOUT (</a:t>
                      </a:r>
                    </a:p>
                    <a:p>
                      <a:r>
                        <a:rPr lang="en-US" sz="1100" b="1" dirty="0"/>
                        <a:t>    checkout_id    INT PRIMARY KEY,</a:t>
                      </a:r>
                    </a:p>
                    <a:p>
                      <a:r>
                        <a:rPr lang="en-US" sz="1100" b="1" dirty="0"/>
                        <a:t>    member_id      INT,</a:t>
                      </a:r>
                    </a:p>
                    <a:p>
                      <a:r>
                        <a:rPr lang="en-US" sz="1100" b="1" dirty="0"/>
                        <a:t>    item_type      TEXT CHECK (item_type IN ('BOOK', 'MAGAZINE')),</a:t>
                      </a:r>
                    </a:p>
                    <a:p>
                      <a:r>
                        <a:rPr lang="en-US" sz="1100" b="1" dirty="0"/>
                        <a:t>    item type        INT,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checkout_date</a:t>
                      </a:r>
                      <a:r>
                        <a:rPr lang="en-US" sz="1100" b="1" dirty="0"/>
                        <a:t>  DATE,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due_date</a:t>
                      </a:r>
                      <a:r>
                        <a:rPr lang="en-US" sz="1100" b="1" dirty="0"/>
                        <a:t>       DATE,</a:t>
                      </a:r>
                    </a:p>
                    <a:p>
                      <a:r>
                        <a:rPr lang="en-US" sz="1100" b="1" dirty="0"/>
                        <a:t>    </a:t>
                      </a:r>
                      <a:r>
                        <a:rPr lang="en-US" sz="1100" b="1" dirty="0" err="1"/>
                        <a:t>return_date</a:t>
                      </a:r>
                      <a:r>
                        <a:rPr lang="en-US" sz="1100" b="1" dirty="0"/>
                        <a:t>    DATE,</a:t>
                      </a:r>
                    </a:p>
                    <a:p>
                      <a:r>
                        <a:rPr lang="en-US" sz="1100" b="1" dirty="0"/>
                        <a:t>    FOREIGN KEY 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 REFERENCES MEMBER(</a:t>
                      </a:r>
                      <a:r>
                        <a:rPr lang="en-US" sz="1100" b="1" dirty="0" err="1"/>
                        <a:t>member_id</a:t>
                      </a:r>
                      <a:r>
                        <a:rPr lang="en-US" sz="1100" b="1" dirty="0"/>
                        <a:t>)</a:t>
                      </a:r>
                    </a:p>
                    <a:p>
                      <a:r>
                        <a:rPr lang="en-US" sz="1100" b="1" dirty="0"/>
                        <a:t>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8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91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66F5E-8FEB-C1E7-43B6-857B3D06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F1CC-9C79-997C-4394-339BA0F8A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109" y="239241"/>
            <a:ext cx="5241666" cy="6916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PHYSICAL DESIGN</a:t>
            </a:r>
            <a:br>
              <a:rPr lang="en-US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C9151-1A56-C52E-A9AC-46E7079CD4F5}"/>
              </a:ext>
            </a:extLst>
          </p:cNvPr>
          <p:cNvSpPr txBox="1"/>
          <p:nvPr/>
        </p:nvSpPr>
        <p:spPr>
          <a:xfrm>
            <a:off x="4003589" y="626076"/>
            <a:ext cx="408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INSERTING DATA QUERIES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52F8F0-FD6B-4F4E-4800-57C1F681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94016"/>
              </p:ext>
            </p:extLst>
          </p:nvPr>
        </p:nvGraphicFramePr>
        <p:xfrm>
          <a:off x="354226" y="1009934"/>
          <a:ext cx="11615352" cy="530104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71784">
                  <a:extLst>
                    <a:ext uri="{9D8B030D-6E8A-4147-A177-3AD203B41FA5}">
                      <a16:colId xmlns:a16="http://schemas.microsoft.com/office/drawing/2014/main" val="3971161081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1388879565"/>
                    </a:ext>
                  </a:extLst>
                </a:gridCol>
                <a:gridCol w="3871784">
                  <a:extLst>
                    <a:ext uri="{9D8B030D-6E8A-4147-A177-3AD203B41FA5}">
                      <a16:colId xmlns:a16="http://schemas.microsoft.com/office/drawing/2014/main" val="2202694824"/>
                    </a:ext>
                  </a:extLst>
                </a:gridCol>
              </a:tblGrid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MEMBER (member_id, first_name,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, email, phone, address) VALUES</a:t>
                      </a:r>
                    </a:p>
                    <a:p>
                      <a:r>
                        <a:rPr lang="en-US" sz="1100" b="1" dirty="0"/>
                        <a:t>(1, 'Alice', 'Smith', 'alice@example.com', '1234567890', '123 Maple St'),</a:t>
                      </a:r>
                    </a:p>
                    <a:p>
                      <a:r>
                        <a:rPr lang="en-US" sz="1100" b="1" dirty="0"/>
                        <a:t>(2, 'Bob', 'Johnson', 'bob@example.com', '2345678901', '456 Oak Ave');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MEMBERSHIP (</a:t>
                      </a:r>
                      <a:r>
                        <a:rPr lang="en-US" sz="1100" b="1" dirty="0" err="1"/>
                        <a:t>membership_id</a:t>
                      </a:r>
                      <a:r>
                        <a:rPr lang="en-US" sz="1100" b="1" dirty="0"/>
                        <a:t>, member_id, </a:t>
                      </a:r>
                      <a:r>
                        <a:rPr lang="en-US" sz="1100" b="1" dirty="0" err="1"/>
                        <a:t>membership_type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start_date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end_date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(101, 1, 'Adult', '2025-01-01', '2025-12-31'),</a:t>
                      </a:r>
                    </a:p>
                    <a:p>
                      <a:r>
                        <a:rPr lang="en-US" sz="1100" b="1" dirty="0"/>
                        <a:t>(102, 2, 'Child', '2025-03-01', '2026-02-28');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GENRE (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genre_name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(1, 'Fiction'),</a:t>
                      </a:r>
                    </a:p>
                    <a:p>
                      <a:r>
                        <a:rPr lang="en-US" sz="1100" b="1" dirty="0"/>
                        <a:t>(2, 'Science'),</a:t>
                      </a:r>
                    </a:p>
                    <a:p>
                      <a:r>
                        <a:rPr lang="en-US" sz="1100" b="1" dirty="0"/>
                        <a:t>(3, 'History');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988005"/>
                  </a:ext>
                </a:extLst>
              </a:tr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BOOK (book_id, title, </a:t>
                      </a:r>
                      <a:r>
                        <a:rPr lang="en-US" sz="1100" b="1" dirty="0" err="1"/>
                        <a:t>publication_year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genre_id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(1001, 'The Time Machine', 1895, 2),</a:t>
                      </a:r>
                    </a:p>
                    <a:p>
                      <a:r>
                        <a:rPr lang="en-US" sz="1100" b="1" dirty="0"/>
                        <a:t>(1002, 'The Great Gatsby', 1925, 1),</a:t>
                      </a:r>
                    </a:p>
                    <a:p>
                      <a:r>
                        <a:rPr lang="en-US" sz="1100" b="1" dirty="0"/>
                        <a:t>(1003, 'A Brief History of Time', 1988, 2);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MAGAZINE (</a:t>
                      </a:r>
                      <a:r>
                        <a:rPr lang="en-US" sz="1100" b="1" dirty="0" err="1"/>
                        <a:t>magazine_id</a:t>
                      </a:r>
                      <a:r>
                        <a:rPr lang="en-US" sz="1100" b="1" dirty="0"/>
                        <a:t>, title, </a:t>
                      </a:r>
                      <a:r>
                        <a:rPr lang="en-US" sz="1100" b="1" dirty="0" err="1"/>
                        <a:t>issue_number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publication_date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(201, 'Tech Weekly', 'TW-301', '2025-06-01'),</a:t>
                      </a:r>
                    </a:p>
                    <a:p>
                      <a:r>
                        <a:rPr lang="en-US" sz="1100" b="1" dirty="0"/>
                        <a:t>(202, 'Science Today', 'ST-192', '2025-05-20');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AUTHOR (author_id, first_name, </a:t>
                      </a:r>
                      <a:r>
                        <a:rPr lang="en-US" sz="1100" b="1" dirty="0" err="1"/>
                        <a:t>last_name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(301, 'H.G.', 'Wells'),</a:t>
                      </a:r>
                    </a:p>
                    <a:p>
                      <a:r>
                        <a:rPr lang="en-US" sz="1100" b="1" dirty="0"/>
                        <a:t>(302, 'F. Scott', 'Fitzgerald'),</a:t>
                      </a:r>
                    </a:p>
                    <a:p>
                      <a:r>
                        <a:rPr lang="en-US" sz="1100" b="1" dirty="0"/>
                        <a:t>(303, 'Stephen', 'Hawking');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73419"/>
                  </a:ext>
                </a:extLst>
              </a:tr>
              <a:tr h="1767016"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BOOK_AUTHOR (book_id, author_id) VALUES</a:t>
                      </a:r>
                    </a:p>
                    <a:p>
                      <a:r>
                        <a:rPr lang="en-US" sz="1100" b="1" dirty="0"/>
                        <a:t>(1001, 301),</a:t>
                      </a:r>
                    </a:p>
                    <a:p>
                      <a:r>
                        <a:rPr lang="en-US" sz="1100" b="1" dirty="0"/>
                        <a:t>(1002, 302),</a:t>
                      </a:r>
                    </a:p>
                    <a:p>
                      <a:r>
                        <a:rPr lang="en-US" sz="1100" b="1" dirty="0"/>
                        <a:t>(1003, 303);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RESERVATION (</a:t>
                      </a:r>
                      <a:r>
                        <a:rPr lang="en-US" sz="1100" b="1" dirty="0" err="1"/>
                        <a:t>reservation_id</a:t>
                      </a:r>
                      <a:r>
                        <a:rPr lang="en-US" sz="1100" b="1" dirty="0"/>
                        <a:t>, member_id, book_id, </a:t>
                      </a:r>
                      <a:r>
                        <a:rPr lang="en-US" sz="1100" b="1" dirty="0" err="1"/>
                        <a:t>reservation_date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(401, 1, 1001, '2025-06-10'),</a:t>
                      </a:r>
                    </a:p>
                    <a:p>
                      <a:r>
                        <a:rPr lang="en-US" sz="1100" b="1" dirty="0"/>
                        <a:t>(402, 2, 1003, '2025-06-12');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INSERT INTO CHECKOUT (checkout_id, member_id, item_type, </a:t>
                      </a:r>
                      <a:r>
                        <a:rPr lang="en-US" sz="1100" b="1" dirty="0" err="1"/>
                        <a:t>item_id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checkout_date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due_date</a:t>
                      </a:r>
                      <a:r>
                        <a:rPr lang="en-US" sz="1100" b="1" dirty="0"/>
                        <a:t>, </a:t>
                      </a:r>
                      <a:r>
                        <a:rPr lang="en-US" sz="1100" b="1" dirty="0" err="1"/>
                        <a:t>return_date</a:t>
                      </a:r>
                      <a:r>
                        <a:rPr lang="en-US" sz="1100" b="1" dirty="0"/>
                        <a:t>) VALUES</a:t>
                      </a:r>
                    </a:p>
                    <a:p>
                      <a:r>
                        <a:rPr lang="en-US" sz="1100" b="1" dirty="0"/>
                        <a:t>(501, 1, 'BOOK', 1002, '2025-06-01', '2025-06-15', NULL),</a:t>
                      </a:r>
                    </a:p>
                    <a:p>
                      <a:r>
                        <a:rPr lang="en-US" sz="1100" b="1" dirty="0"/>
                        <a:t>(502, 2, 'MAGAZINE', 201, '2025-06-05', '2025-06-20', '2025-06-18');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87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70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8120-C741-DCAC-23D7-C85763AA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6E4C20-7C93-20F5-6AAE-35CCC4F5C46A}"/>
              </a:ext>
            </a:extLst>
          </p:cNvPr>
          <p:cNvSpPr txBox="1"/>
          <p:nvPr/>
        </p:nvSpPr>
        <p:spPr>
          <a:xfrm>
            <a:off x="3130378" y="222422"/>
            <a:ext cx="54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QUERY EXECUTION FOR TABLES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9568FF-2DF8-73C0-A5F0-B0300889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46" y="814176"/>
            <a:ext cx="9498227" cy="52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7481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0C3F92-C0AD-4E73-8A22-9D413A456B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21420E-D6CD-4398-9C5C-03FBF688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5126FD-8B44-46F3-BEB2-D5456E76919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{BC92B485-F50B-463C-B018-5F048C1F9C0D}TF385b1cbf-3839-423f-83d2-95cf4a9c3729d4482e14_win32-cd4a3e4ebb43</Template>
  <TotalTime>122</TotalTime>
  <Words>2229</Words>
  <Application>Microsoft Office PowerPoint</Application>
  <PresentationFormat>Widescreen</PresentationFormat>
  <Paragraphs>318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Avenir Next LT Pro Light</vt:lpstr>
      <vt:lpstr>Calibri</vt:lpstr>
      <vt:lpstr>Rockwell Nova Light</vt:lpstr>
      <vt:lpstr>Wingdings</vt:lpstr>
      <vt:lpstr>LeafVTI</vt:lpstr>
      <vt:lpstr>Database Design with Entity-Relationship and Logical Models</vt:lpstr>
      <vt:lpstr>Library Management System – Business Definition Table</vt:lpstr>
      <vt:lpstr>RELATIONSHIPS</vt:lpstr>
      <vt:lpstr>ENTITY AND ATTRIBUTES</vt:lpstr>
      <vt:lpstr>Logical model</vt:lpstr>
      <vt:lpstr>Entity-Relationship Model </vt:lpstr>
      <vt:lpstr>PHYSICAL DESIGN </vt:lpstr>
      <vt:lpstr>PHYSICAL DESIGN </vt:lpstr>
      <vt:lpstr>PowerPoint Presentation</vt:lpstr>
      <vt:lpstr>PowerPoint Presentation</vt:lpstr>
      <vt:lpstr>PowerPoint Presentation</vt:lpstr>
      <vt:lpstr>PowerPoint Presentation</vt:lpstr>
      <vt:lpstr>College Registration System – Business Definition Table</vt:lpstr>
      <vt:lpstr>RELATIONSHIPS</vt:lpstr>
      <vt:lpstr>ENTITY AND ATTRIBUTES</vt:lpstr>
      <vt:lpstr>Logical model</vt:lpstr>
      <vt:lpstr>Entity-Relationship Model </vt:lpstr>
      <vt:lpstr>PHYSICAL DESIGN </vt:lpstr>
      <vt:lpstr>PHYSICAL DESIGN 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Kowshal Sugunarajah</dc:creator>
  <cp:lastModifiedBy>Kowshal Sugunarajah</cp:lastModifiedBy>
  <cp:revision>17</cp:revision>
  <dcterms:created xsi:type="dcterms:W3CDTF">2025-06-15T03:51:00Z</dcterms:created>
  <dcterms:modified xsi:type="dcterms:W3CDTF">2025-06-17T14:45:27Z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